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306" r:id="rId38"/>
    <p:sldId id="299" r:id="rId39"/>
    <p:sldId id="307" r:id="rId40"/>
    <p:sldId id="305" r:id="rId41"/>
    <p:sldId id="308" r:id="rId42"/>
    <p:sldId id="303" r:id="rId43"/>
    <p:sldId id="304" r:id="rId44"/>
    <p:sldId id="298" r:id="rId45"/>
    <p:sldId id="300" r:id="rId46"/>
    <p:sldId id="301" r:id="rId47"/>
    <p:sldId id="302" r:id="rId48"/>
    <p:sldId id="309" r:id="rId49"/>
    <p:sldId id="319" r:id="rId50"/>
  </p:sldIdLst>
  <p:sldSz cx="9144000" cy="6858000" type="screen4x3"/>
  <p:notesSz cx="7099300" cy="10234613"/>
  <p:custDataLst>
    <p:tags r:id="rId5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1944" y="-27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xmlns="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US" dirty="0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2"/>
            <a:r>
              <a:rPr lang="en-GB" dirty="0" smtClean="0"/>
              <a:t>Addition</a:t>
            </a:r>
          </a:p>
          <a:p>
            <a:pPr lvl="2"/>
            <a:r>
              <a:rPr lang="en-GB" dirty="0" smtClean="0"/>
              <a:t>Blend</a:t>
            </a:r>
          </a:p>
          <a:p>
            <a:pPr lvl="2"/>
            <a:r>
              <a:rPr lang="en-GB" dirty="0" smtClean="0"/>
              <a:t>Replace</a:t>
            </a:r>
          </a:p>
          <a:p>
            <a:pPr lvl="2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100" dirty="0" smtClean="0"/>
              <a:t>Terrain Generation Using Procedural Models Based on Hydrology [2]</a:t>
            </a:r>
            <a:endParaRPr lang="en-GB" sz="21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1900" dirty="0" smtClean="0"/>
              <a:t>Large Scale Terrain Generation from Tectonic Uplift and </a:t>
            </a:r>
            <a:r>
              <a:rPr lang="en-GB" sz="1900" dirty="0" smtClean="0"/>
              <a:t>Fluvial </a:t>
            </a:r>
            <a:r>
              <a:rPr lang="en-GB" sz="1900" dirty="0"/>
              <a:t>Erosion </a:t>
            </a:r>
            <a:r>
              <a:rPr lang="en-GB" sz="1900" dirty="0" smtClean="0"/>
              <a:t>[</a:t>
            </a:r>
            <a:r>
              <a:rPr lang="en-GB" sz="1900" dirty="0"/>
              <a:t>3]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300" dirty="0" smtClean="0"/>
              <a:t>Layered Data Representation simulating Terrain Erosion [4] </a:t>
            </a:r>
            <a:endParaRPr lang="en-GB" sz="23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How to store 3D data efficiently?</a:t>
            </a:r>
          </a:p>
          <a:p>
            <a:r>
              <a:rPr lang="en-GB" dirty="0" smtClean="0"/>
              <a:t>Detailed voxel grid</a:t>
            </a:r>
          </a:p>
          <a:p>
            <a:pPr lvl="1"/>
            <a:r>
              <a:rPr lang="en-GB" dirty="0" smtClean="0"/>
              <a:t>High memory usage</a:t>
            </a:r>
          </a:p>
          <a:p>
            <a:pPr lvl="1"/>
            <a:r>
              <a:rPr lang="en-GB" dirty="0" smtClean="0"/>
              <a:t>Slow calculation</a:t>
            </a:r>
          </a:p>
          <a:p>
            <a:pPr lvl="1"/>
            <a:r>
              <a:rPr lang="en-GB" dirty="0" smtClean="0"/>
              <a:t>Very exact</a:t>
            </a:r>
          </a:p>
          <a:p>
            <a:r>
              <a:rPr lang="en-GB" dirty="0" err="1" smtClean="0"/>
              <a:t>Hightmap</a:t>
            </a:r>
            <a:endParaRPr lang="en-GB" dirty="0" smtClean="0"/>
          </a:p>
          <a:p>
            <a:pPr lvl="1"/>
            <a:r>
              <a:rPr lang="en-GB" dirty="0" smtClean="0"/>
              <a:t>Fast calculation</a:t>
            </a:r>
          </a:p>
          <a:p>
            <a:pPr lvl="1"/>
            <a:r>
              <a:rPr lang="en-GB" dirty="0" smtClean="0"/>
              <a:t>Low memory usage</a:t>
            </a:r>
          </a:p>
          <a:p>
            <a:pPr lvl="1"/>
            <a:r>
              <a:rPr lang="en-GB" dirty="0" smtClean="0"/>
              <a:t>Not physically correct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Layered Data Representation simulating Terrain Erosion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en-GB" dirty="0" smtClean="0"/>
              <a:t>Hybrid approach</a:t>
            </a:r>
          </a:p>
          <a:p>
            <a:pPr lvl="1"/>
            <a:r>
              <a:rPr lang="en-GB" dirty="0" smtClean="0"/>
              <a:t>2D Grid</a:t>
            </a:r>
          </a:p>
          <a:p>
            <a:pPr lvl="1"/>
            <a:r>
              <a:rPr lang="en-GB" dirty="0" smtClean="0"/>
              <a:t>Several layers stacked on top each other</a:t>
            </a:r>
          </a:p>
          <a:p>
            <a:pPr lvl="1"/>
            <a:r>
              <a:rPr lang="en-GB" dirty="0" smtClean="0"/>
              <a:t>Each material has constant attributes for the whole level</a:t>
            </a:r>
            <a:endParaRPr lang="en-GB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kern="0" dirty="0" smtClean="0"/>
              <a:t>Solution: Layered data structure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xmlns="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Erosion-based terrain generation &amp; modification [5]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808982"/>
          </a:xfrm>
        </p:spPr>
        <p:txBody>
          <a:bodyPr/>
          <a:lstStyle/>
          <a:p>
            <a:r>
              <a:rPr lang="en-GB" dirty="0" smtClean="0"/>
              <a:t>Erosion deforms terrain over time</a:t>
            </a:r>
          </a:p>
          <a:p>
            <a:r>
              <a:rPr lang="en-GB" dirty="0" smtClean="0"/>
              <a:t>Letting terrain be eroded produced realistic results</a:t>
            </a:r>
          </a:p>
          <a:p>
            <a:r>
              <a:rPr lang="en-GB" dirty="0" smtClean="0"/>
              <a:t>Visually and physically plausible surfaces are created</a:t>
            </a:r>
          </a:p>
        </p:txBody>
      </p:sp>
    </p:spTree>
    <p:extLst>
      <p:ext uri="{BB962C8B-B14F-4D97-AF65-F5344CB8AC3E}">
        <p14:creationId xmlns:p14="http://schemas.microsoft.com/office/powerpoint/2010/main" xmlns="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200" dirty="0" smtClean="0"/>
              <a:t>Interactive physically-based Fluid and Erosion Simulation [5] </a:t>
            </a:r>
            <a:endParaRPr lang="en-GB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en-GB" dirty="0" smtClean="0"/>
              <a:t>Fluids have big influences on overall look of terrain</a:t>
            </a:r>
          </a:p>
          <a:p>
            <a:r>
              <a:rPr lang="en-GB" dirty="0" smtClean="0"/>
              <a:t>Water transports and adds / removes sediment from the scene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xmlns="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en-GB" dirty="0" smtClean="0"/>
              <a:t>Calculations are done by using simplified </a:t>
            </a:r>
            <a:r>
              <a:rPr lang="en-GB" dirty="0" err="1" smtClean="0"/>
              <a:t>Navier</a:t>
            </a:r>
            <a:r>
              <a:rPr lang="en-GB" dirty="0" smtClean="0"/>
              <a:t>-Stokes equations</a:t>
            </a:r>
          </a:p>
          <a:p>
            <a:r>
              <a:rPr lang="en-GB" dirty="0" smtClean="0"/>
              <a:t>Some 3D information has to be discarded for speed</a:t>
            </a:r>
          </a:p>
          <a:p>
            <a:r>
              <a:rPr lang="en-GB" dirty="0" smtClean="0"/>
              <a:t>Primary focus: movement of sediment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All materials have specific attributes:</a:t>
            </a:r>
          </a:p>
          <a:p>
            <a:pPr lvl="1"/>
            <a:r>
              <a:rPr lang="en-GB" dirty="0" smtClean="0"/>
              <a:t>Sediment capacity</a:t>
            </a:r>
          </a:p>
          <a:p>
            <a:pPr lvl="1"/>
            <a:r>
              <a:rPr lang="en-GB" dirty="0" smtClean="0"/>
              <a:t>Deposition rate</a:t>
            </a:r>
          </a:p>
          <a:p>
            <a:pPr lvl="1"/>
            <a:r>
              <a:rPr lang="en-GB" dirty="0" smtClean="0"/>
              <a:t>Dissolving rate</a:t>
            </a:r>
          </a:p>
          <a:p>
            <a:pPr marL="53975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Calculation requires:</a:t>
            </a:r>
          </a:p>
          <a:p>
            <a:pPr lvl="1"/>
            <a:r>
              <a:rPr lang="en-GB" dirty="0" smtClean="0"/>
              <a:t>Fluid attributes (last slide)</a:t>
            </a:r>
          </a:p>
          <a:p>
            <a:pPr lvl="1"/>
            <a:r>
              <a:rPr lang="en-GB" dirty="0" smtClean="0"/>
              <a:t>Already dissolved sediment in the fluid</a:t>
            </a:r>
          </a:p>
          <a:p>
            <a:pPr lvl="1"/>
            <a:r>
              <a:rPr lang="en-GB" dirty="0" smtClean="0"/>
              <a:t>Surface gradient</a:t>
            </a:r>
          </a:p>
          <a:p>
            <a:pPr lvl="1"/>
            <a:r>
              <a:rPr lang="en-GB" dirty="0" smtClean="0"/>
              <a:t>Fluid velocity</a:t>
            </a:r>
          </a:p>
          <a:p>
            <a:pPr lvl="1"/>
            <a:r>
              <a:rPr lang="en-GB" dirty="0" smtClean="0"/>
              <a:t>Fluid acceleration</a:t>
            </a:r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xmlns="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200" dirty="0" smtClean="0"/>
              <a:t>Hydraulic Erosion Using Smooth-Particle Hydrodynamics [6]</a:t>
            </a:r>
            <a:endParaRPr lang="en-GB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en-GB" dirty="0" smtClean="0"/>
              <a:t>Particle-based erosion system</a:t>
            </a:r>
          </a:p>
          <a:p>
            <a:endParaRPr lang="en-GB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Two different approaches:</a:t>
            </a:r>
          </a:p>
          <a:p>
            <a:r>
              <a:rPr lang="en-GB" dirty="0" smtClean="0"/>
              <a:t>Eulerian method</a:t>
            </a:r>
          </a:p>
          <a:p>
            <a:pPr lvl="1"/>
            <a:r>
              <a:rPr lang="en-GB" dirty="0" smtClean="0"/>
              <a:t>Focus on hydraulic erosion</a:t>
            </a:r>
          </a:p>
          <a:p>
            <a:pPr lvl="1"/>
            <a:r>
              <a:rPr lang="en-GB" dirty="0" smtClean="0"/>
              <a:t>Hybrid-approaches for real-time compatibility</a:t>
            </a:r>
          </a:p>
          <a:p>
            <a:r>
              <a:rPr lang="en-GB" dirty="0" err="1" smtClean="0"/>
              <a:t>Lagrangian</a:t>
            </a:r>
            <a:r>
              <a:rPr lang="en-GB" dirty="0" smtClean="0"/>
              <a:t> method</a:t>
            </a:r>
          </a:p>
          <a:p>
            <a:pPr lvl="1"/>
            <a:r>
              <a:rPr lang="en-GB" dirty="0" smtClean="0"/>
              <a:t>Based on smooth Particle Hydrodynamics (SPH)</a:t>
            </a:r>
          </a:p>
          <a:p>
            <a:pPr lvl="1"/>
            <a:r>
              <a:rPr lang="en-GB" dirty="0" smtClean="0"/>
              <a:t>Also often used with hybrid approaches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Hydraulic Erosion Using Smooth-Particle Hydrodynamics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en-GB" dirty="0" err="1" smtClean="0"/>
              <a:t>Lagrangian</a:t>
            </a:r>
            <a:r>
              <a:rPr lang="en-GB" dirty="0" smtClean="0"/>
              <a:t> method (continued)</a:t>
            </a:r>
          </a:p>
          <a:p>
            <a:pPr lvl="1"/>
            <a:r>
              <a:rPr lang="en-GB" dirty="0" smtClean="0"/>
              <a:t>Donor-Acceptor Scheme:</a:t>
            </a:r>
          </a:p>
          <a:p>
            <a:pPr lvl="2"/>
            <a:endParaRPr lang="en-GB" dirty="0" smtClean="0"/>
          </a:p>
          <a:p>
            <a:pPr lvl="2"/>
            <a:endParaRPr lang="en-GB" sz="3200" dirty="0" smtClean="0"/>
          </a:p>
          <a:p>
            <a:pPr lvl="2"/>
            <a:endParaRPr lang="en-GB" sz="3200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Boundary particles: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Hydraulic Erosion Using Smooth-Particle Hydrodynamics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700" dirty="0" err="1" smtClean="0"/>
              <a:t>Heat</a:t>
            </a:r>
            <a:r>
              <a:rPr lang="de-AT" sz="2700" dirty="0" smtClean="0"/>
              <a:t> Transfer Simulation in Winter Scenarios [7]</a:t>
            </a:r>
            <a:endParaRPr lang="de-AT" sz="27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simulation involving a lot of physics</a:t>
            </a:r>
          </a:p>
          <a:p>
            <a:r>
              <a:rPr lang="en-GB" dirty="0" smtClean="0"/>
              <a:t>Not only surface effects have to be considered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 variety of physical phenomena has to be taken into account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  <a:p>
            <a:pPr eaLnBrk="1" hangingPunct="1"/>
            <a:r>
              <a:rPr lang="en-US" dirty="0" smtClean="0"/>
              <a:t>3D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  <a:p>
            <a:pPr eaLnBrk="1" hangingPunct="1"/>
            <a:r>
              <a:rPr lang="en-US" dirty="0" smtClean="0"/>
              <a:t>Erosion through </a:t>
            </a:r>
            <a:r>
              <a:rPr lang="en-US" dirty="0"/>
              <a:t>fluids and </a:t>
            </a:r>
            <a:r>
              <a:rPr lang="en-US" dirty="0" smtClean="0"/>
              <a:t>sediment </a:t>
            </a:r>
            <a:r>
              <a:rPr lang="en-US" dirty="0"/>
              <a:t>Transport</a:t>
            </a:r>
          </a:p>
          <a:p>
            <a:pPr eaLnBrk="1" hangingPunct="1"/>
            <a:r>
              <a:rPr lang="en-US" dirty="0" smtClean="0"/>
              <a:t>Particle </a:t>
            </a:r>
            <a:r>
              <a:rPr lang="en-US" dirty="0"/>
              <a:t>based models</a:t>
            </a:r>
          </a:p>
          <a:p>
            <a:pPr eaLnBrk="1" hangingPunct="1"/>
            <a:r>
              <a:rPr lang="en-US" dirty="0" smtClean="0"/>
              <a:t>Heat transfer </a:t>
            </a:r>
            <a:r>
              <a:rPr lang="en-US" dirty="0"/>
              <a:t>systems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xmlns="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Radiation, reflection, convection,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Convection, temperature layers and freezing water</a:t>
            </a:r>
            <a:endParaRPr lang="en-GB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Pipeline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xmlns="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xmlns="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&amp; Sources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4737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[1] </a:t>
            </a:r>
            <a:r>
              <a:rPr lang="en-GB" sz="1500" dirty="0" err="1" smtClean="0"/>
              <a:t>Génevaux</a:t>
            </a:r>
            <a:r>
              <a:rPr lang="en-GB" sz="1500" dirty="0" smtClean="0"/>
              <a:t> </a:t>
            </a:r>
            <a:r>
              <a:rPr lang="en-US" sz="1500" dirty="0" smtClean="0"/>
              <a:t>J.-D., </a:t>
            </a:r>
            <a:r>
              <a:rPr lang="en-US" sz="1500" dirty="0" err="1" smtClean="0"/>
              <a:t>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E., </a:t>
            </a:r>
            <a:r>
              <a:rPr lang="en-GB" sz="1500" dirty="0" err="1" smtClean="0"/>
              <a:t>Briquet</a:t>
            </a:r>
            <a:r>
              <a:rPr lang="en-GB" sz="1500" dirty="0" smtClean="0"/>
              <a:t> </a:t>
            </a:r>
            <a:r>
              <a:rPr lang="en-US" sz="1500" dirty="0" smtClean="0"/>
              <a:t>C., </a:t>
            </a:r>
            <a:r>
              <a:rPr lang="en-GB" sz="1500" dirty="0" err="1" smtClean="0"/>
              <a:t>Grosbellet</a:t>
            </a:r>
            <a:r>
              <a:rPr lang="en-GB" sz="1500" dirty="0" smtClean="0"/>
              <a:t> </a:t>
            </a:r>
            <a:r>
              <a:rPr lang="en-US" sz="1500" dirty="0" smtClean="0"/>
              <a:t>F., </a:t>
            </a:r>
            <a:r>
              <a:rPr lang="en-GB" sz="1500" dirty="0" smtClean="0"/>
              <a:t>Benes </a:t>
            </a:r>
            <a:r>
              <a:rPr lang="en-US" sz="1500" dirty="0" smtClean="0"/>
              <a:t>B.: </a:t>
            </a:r>
            <a:r>
              <a:rPr lang="en-US" sz="1500" i="1" dirty="0" smtClean="0"/>
              <a:t>Terrain </a:t>
            </a:r>
            <a:r>
              <a:rPr lang="en-US" sz="1500" i="1" dirty="0" err="1" smtClean="0"/>
              <a:t>modelling</a:t>
            </a:r>
            <a:r>
              <a:rPr lang="en-US" sz="1500" i="1" dirty="0" smtClean="0"/>
              <a:t> from feature primitives</a:t>
            </a:r>
            <a:r>
              <a:rPr lang="en-US" sz="1500" dirty="0" smtClean="0"/>
              <a:t>. Computer Graphics Forum 34, 6 (2015), 198– 210.URL: http://dx.doi.org/10.1111/cgf.12530, </a:t>
            </a:r>
            <a:r>
              <a:rPr lang="en-US" sz="1500" dirty="0" err="1" smtClean="0"/>
              <a:t>doi</a:t>
            </a:r>
            <a:r>
              <a:rPr lang="en-US" sz="1500" dirty="0" smtClean="0"/>
              <a:t>: 10.1111/cgf.12530.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[2] </a:t>
            </a:r>
            <a:r>
              <a:rPr lang="en-GB" sz="1500" dirty="0" err="1" smtClean="0"/>
              <a:t>Génevaux</a:t>
            </a:r>
            <a:r>
              <a:rPr lang="en-GB" sz="1500" dirty="0" smtClean="0"/>
              <a:t> </a:t>
            </a:r>
            <a:r>
              <a:rPr lang="en-US" sz="1500" dirty="0" smtClean="0"/>
              <a:t>J.-D., </a:t>
            </a:r>
            <a:r>
              <a:rPr lang="en-US" sz="1500" dirty="0" err="1" smtClean="0"/>
              <a:t>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smtClean="0"/>
              <a:t>Benes </a:t>
            </a:r>
            <a:r>
              <a:rPr lang="en-US" sz="1500" dirty="0" smtClean="0"/>
              <a:t>B.: </a:t>
            </a:r>
            <a:r>
              <a:rPr lang="en-US" sz="1500" i="1" dirty="0" smtClean="0"/>
              <a:t>Terrain generation using procedural models based on hydrology</a:t>
            </a:r>
            <a:r>
              <a:rPr lang="en-US" sz="1500" dirty="0" smtClean="0"/>
              <a:t>. ACM Trans. Graph. 32, 4 (July 2013), 143:1– 143:13. URL: http://doi.acm.org/10.1145/2461912. 2461996, doi:10.1145/2461912.2461996. 1, 5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[3] </a:t>
            </a:r>
            <a:r>
              <a:rPr lang="en-US" sz="1500" dirty="0" err="1" smtClean="0"/>
              <a:t>Cordonnier</a:t>
            </a:r>
            <a:r>
              <a:rPr lang="en-US" sz="1500" dirty="0" smtClean="0"/>
              <a:t> G., Braun J., </a:t>
            </a:r>
            <a:r>
              <a:rPr lang="en-US" sz="1500" dirty="0" err="1" smtClean="0"/>
              <a:t>Cani</a:t>
            </a:r>
            <a:r>
              <a:rPr lang="en-US" sz="1500" dirty="0" smtClean="0"/>
              <a:t> M.-P., Benes </a:t>
            </a:r>
            <a:r>
              <a:rPr lang="en-US" sz="1500" dirty="0" err="1" smtClean="0"/>
              <a:t>B.,Galin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E.: </a:t>
            </a:r>
            <a:r>
              <a:rPr lang="en-US" sz="1500" i="1" dirty="0" smtClean="0"/>
              <a:t>Large scale terrain generation from tectonic uplift and fluvial erosion</a:t>
            </a:r>
            <a:r>
              <a:rPr lang="en-US" sz="1500" dirty="0" smtClean="0"/>
              <a:t>. In Computer Graphics Forum (2016), vol. 35, Wiley Online Library, pp. 165–175.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[4] Benes B., </a:t>
            </a:r>
            <a:r>
              <a:rPr lang="en-US" sz="1500" dirty="0" err="1" smtClean="0"/>
              <a:t>Forsbach</a:t>
            </a:r>
            <a:r>
              <a:rPr lang="en-US" sz="1500" dirty="0" smtClean="0"/>
              <a:t> R.: </a:t>
            </a:r>
            <a:r>
              <a:rPr lang="en-US" sz="1500" i="1" dirty="0" smtClean="0"/>
              <a:t>Layered data representation for visual simulation of terrain erosion</a:t>
            </a:r>
            <a:r>
              <a:rPr lang="en-US" sz="1500" dirty="0" smtClean="0"/>
              <a:t>. In Computer Graphics, Spring Conference on, 2001. (2001), IEEE, pp. 80–86. 10</a:t>
            </a:r>
            <a:endParaRPr lang="en-US" sz="15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/>
              <a:t>[5] </a:t>
            </a:r>
            <a:r>
              <a:rPr lang="en-US" sz="1500" dirty="0" err="1"/>
              <a:t>Neidhold</a:t>
            </a:r>
            <a:r>
              <a:rPr lang="en-US" sz="1500" dirty="0"/>
              <a:t> B., Wacker M., </a:t>
            </a:r>
            <a:r>
              <a:rPr lang="en-US" sz="1500" dirty="0" err="1"/>
              <a:t>Deussen</a:t>
            </a:r>
            <a:r>
              <a:rPr lang="en-US" sz="1500" dirty="0"/>
              <a:t> O.: </a:t>
            </a:r>
            <a:r>
              <a:rPr lang="en-US" sz="1500" i="1" dirty="0"/>
              <a:t>Interactive physically based ﬂuid and erosion simulation.</a:t>
            </a:r>
            <a:r>
              <a:rPr lang="en-US" sz="1500" dirty="0"/>
              <a:t> In Proceedings of the First </a:t>
            </a:r>
            <a:r>
              <a:rPr lang="en-US" sz="1500" dirty="0" err="1"/>
              <a:t>Eurographics</a:t>
            </a:r>
            <a:r>
              <a:rPr lang="en-US" sz="1500" dirty="0"/>
              <a:t> Conference on Natural Phenomena (</a:t>
            </a:r>
            <a:r>
              <a:rPr lang="en-US" sz="1500" dirty="0" err="1"/>
              <a:t>Aire</a:t>
            </a:r>
            <a:r>
              <a:rPr lang="en-US" sz="1500" dirty="0"/>
              <a:t>-la-Ville, Switzerland, 2005), NPH’05, </a:t>
            </a:r>
            <a:r>
              <a:rPr lang="en-US" sz="1500" dirty="0" err="1"/>
              <a:t>Eurographics</a:t>
            </a:r>
            <a:r>
              <a:rPr lang="en-US" sz="1500" dirty="0"/>
              <a:t> Association, pp. 25–33. URL: http://dx.doi.org/10.2312/NPH/NPH05/025-032, doi:10.2312/NPH/NPH05/025-032. </a:t>
            </a:r>
            <a:r>
              <a:rPr lang="en-US" sz="1500" dirty="0" smtClean="0"/>
              <a:t>3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[6] KRIŠTOF P., Benes B., </a:t>
            </a:r>
            <a:r>
              <a:rPr lang="en-GB" sz="1500" dirty="0" err="1" smtClean="0"/>
              <a:t>Krivánek</a:t>
            </a:r>
            <a:r>
              <a:rPr lang="en-GB" sz="1500" dirty="0" smtClean="0"/>
              <a:t> </a:t>
            </a:r>
            <a:r>
              <a:rPr lang="en-US" sz="1500" dirty="0" smtClean="0"/>
              <a:t>J., </a:t>
            </a:r>
            <a:r>
              <a:rPr lang="en-US" sz="1500" dirty="0" err="1" smtClean="0"/>
              <a:t>Št’ava</a:t>
            </a:r>
            <a:r>
              <a:rPr lang="en-US" sz="1500" dirty="0" smtClean="0"/>
              <a:t> O.: </a:t>
            </a:r>
            <a:r>
              <a:rPr lang="en-US" sz="1500" i="1" dirty="0" smtClean="0"/>
              <a:t>Hydraulic erosion using smoothed particle hydrodynamics</a:t>
            </a:r>
            <a:r>
              <a:rPr lang="en-US" sz="1500" dirty="0" smtClean="0"/>
              <a:t>. In Computer Graphics Forum (2009), vol. 28, Wiley Online Library, pp. 219–228. 8, 9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[7] </a:t>
            </a:r>
            <a:r>
              <a:rPr lang="en-US" sz="1500" dirty="0"/>
              <a:t>MARÉCHAL N., GUÉRIN E., GALIN E., MÉRILLOU S., MÉRILLOU N.: Heat transfer simulation for modeling realistic winter sceneries. In Computer Graphics Forum (2010), vol. 29, Wiley Online Library, pp. 449–458. </a:t>
            </a:r>
            <a:r>
              <a:rPr lang="en-US" sz="1500" dirty="0" smtClean="0"/>
              <a:t>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0504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44450"/>
            <a:ext cx="8064896" cy="757238"/>
          </a:xfrm>
        </p:spPr>
        <p:txBody>
          <a:bodyPr/>
          <a:lstStyle/>
          <a:p>
            <a:r>
              <a:rPr lang="en-US" sz="3000" dirty="0" smtClean="0"/>
              <a:t>Terrain Modeling from Feature Primitives [1]</a:t>
            </a:r>
            <a:endParaRPr lang="en-GB" sz="3000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1664</Words>
  <Application>Microsoft Office PowerPoint</Application>
  <PresentationFormat>Bildschirmpräsentation (4:3)</PresentationFormat>
  <Paragraphs>302</Paragraphs>
  <Slides>49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 [1]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 [2]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 [3]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[4] </vt:lpstr>
      <vt:lpstr>Layered Data Representation simulating Terrain Erosion </vt:lpstr>
      <vt:lpstr>Erosion-based terrain generation &amp; modification [5]</vt:lpstr>
      <vt:lpstr>Interactive physically-based Fluid and Erosion Simulation [5]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 [6]</vt:lpstr>
      <vt:lpstr>Hydraulic Erosion Using Smooth-Particle Hydrodynamics</vt:lpstr>
      <vt:lpstr>Hydraulic Erosion Using Smooth-Particle Hydrodynamics</vt:lpstr>
      <vt:lpstr>Heat Transfer Simulation in Winter Scenarios [7]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References &amp; Sources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2016-06-16T20:37:01Z</dcterms:modified>
</cp:coreProperties>
</file>